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9" r:id="rId3"/>
    <p:sldId id="328" r:id="rId4"/>
    <p:sldId id="421" r:id="rId5"/>
    <p:sldId id="417" r:id="rId6"/>
    <p:sldId id="430" r:id="rId7"/>
    <p:sldId id="422" r:id="rId8"/>
    <p:sldId id="375" r:id="rId9"/>
    <p:sldId id="387" r:id="rId10"/>
    <p:sldId id="381" r:id="rId11"/>
    <p:sldId id="383" r:id="rId12"/>
    <p:sldId id="384" r:id="rId13"/>
    <p:sldId id="386" r:id="rId14"/>
    <p:sldId id="394" r:id="rId15"/>
    <p:sldId id="388" r:id="rId16"/>
    <p:sldId id="389" r:id="rId17"/>
    <p:sldId id="397" r:id="rId18"/>
    <p:sldId id="390" r:id="rId19"/>
    <p:sldId id="391" r:id="rId20"/>
    <p:sldId id="396" r:id="rId21"/>
    <p:sldId id="392" r:id="rId22"/>
    <p:sldId id="404" r:id="rId23"/>
    <p:sldId id="416" r:id="rId24"/>
    <p:sldId id="418" r:id="rId25"/>
    <p:sldId id="419" r:id="rId26"/>
    <p:sldId id="428" r:id="rId27"/>
    <p:sldId id="427" r:id="rId28"/>
    <p:sldId id="429" r:id="rId29"/>
    <p:sldId id="423" r:id="rId30"/>
    <p:sldId id="413" r:id="rId31"/>
    <p:sldId id="425" r:id="rId32"/>
    <p:sldId id="410" r:id="rId33"/>
    <p:sldId id="407" r:id="rId34"/>
    <p:sldId id="408" r:id="rId35"/>
    <p:sldId id="409" r:id="rId36"/>
    <p:sldId id="411" r:id="rId37"/>
    <p:sldId id="424" r:id="rId38"/>
    <p:sldId id="414" r:id="rId39"/>
    <p:sldId id="420" r:id="rId40"/>
    <p:sldId id="426" r:id="rId41"/>
    <p:sldId id="412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69"/>
            <p14:sldId id="328"/>
            <p14:sldId id="421"/>
            <p14:sldId id="417"/>
            <p14:sldId id="430"/>
          </p14:sldIdLst>
        </p14:section>
        <p14:section name="Recap" id="{EF7C29B1-98EE-3840-8851-C60E11CA13BB}">
          <p14:sldIdLst>
            <p14:sldId id="422"/>
            <p14:sldId id="375"/>
            <p14:sldId id="387"/>
            <p14:sldId id="381"/>
            <p14:sldId id="383"/>
            <p14:sldId id="384"/>
            <p14:sldId id="386"/>
            <p14:sldId id="394"/>
            <p14:sldId id="388"/>
            <p14:sldId id="389"/>
            <p14:sldId id="397"/>
            <p14:sldId id="390"/>
            <p14:sldId id="391"/>
            <p14:sldId id="396"/>
            <p14:sldId id="392"/>
            <p14:sldId id="404"/>
            <p14:sldId id="416"/>
            <p14:sldId id="418"/>
            <p14:sldId id="419"/>
          </p14:sldIdLst>
        </p14:section>
        <p14:section name="GCompound" id="{4B02B265-3809-C84F-9780-BB9A09E72E29}">
          <p14:sldIdLst>
            <p14:sldId id="428"/>
            <p14:sldId id="427"/>
            <p14:sldId id="429"/>
          </p14:sldIdLst>
        </p14:section>
        <p14:section name="Getters" id="{44F93F2E-FC42-EF44-8D1B-1ABD172D589C}">
          <p14:sldIdLst>
            <p14:sldId id="423"/>
            <p14:sldId id="413"/>
          </p14:sldIdLst>
        </p14:section>
        <p14:section name="Practice: Checkerboard" id="{F96C5933-8613-F24D-9C16-61689A0D1160}">
          <p14:sldIdLst>
            <p14:sldId id="425"/>
            <p14:sldId id="410"/>
            <p14:sldId id="407"/>
            <p14:sldId id="408"/>
            <p14:sldId id="409"/>
            <p14:sldId id="411"/>
          </p14:sldIdLst>
        </p14:section>
        <p14:section name="Stoplight" id="{007AA105-4FB4-784E-823F-E3CB3CD923BE}">
          <p14:sldIdLst>
            <p14:sldId id="424"/>
            <p14:sldId id="414"/>
            <p14:sldId id="420"/>
            <p14:sldId id="426"/>
          </p14:sldIdLst>
        </p14:section>
        <p14:section name="Practice - Line Art" id="{8C87C086-EC4A-B64A-856D-03B495BD4647}">
          <p14:sldIdLst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1870" autoAdjust="0"/>
  </p:normalViewPr>
  <p:slideViewPr>
    <p:cSldViewPr>
      <p:cViewPr varScale="1">
        <p:scale>
          <a:sx n="118" d="100"/>
          <a:sy n="118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these are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218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graphics challenge: how do we center things?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</a:t>
            </a:r>
            <a:r>
              <a:rPr lang="en-US" baseline="0" dirty="0"/>
              <a:t> horizontally</a:t>
            </a:r>
          </a:p>
          <a:p>
            <a:r>
              <a:rPr lang="en-US" baseline="0" dirty="0"/>
              <a:t>2</a:t>
            </a:r>
            <a:r>
              <a:rPr lang="en-US" baseline="30000" dirty="0"/>
              <a:t>nd</a:t>
            </a:r>
            <a:r>
              <a:rPr lang="en-US" baseline="0" dirty="0"/>
              <a:t>: vertically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32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Finish by 11:45 (ideally sooner)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642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704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 few more</a:t>
            </a:r>
            <a:r>
              <a:rPr lang="en-US" baseline="0" dirty="0"/>
              <a:t> graphics methods I want to show, that let you “get” information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1263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 finish this slide by 11:45, 11:50 is okay in a pinch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0338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7811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break down into milestones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54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Hint: think about how row and column correspond to x and y coordinates</a:t>
            </a:r>
          </a:p>
          <a:p>
            <a:endParaRPr lang="en-US" dirty="0"/>
          </a:p>
          <a:p>
            <a:r>
              <a:rPr lang="en-US" dirty="0"/>
              <a:t>2.5 minutes</a:t>
            </a:r>
          </a:p>
          <a:p>
            <a:endParaRPr lang="en-US" dirty="0"/>
          </a:p>
          <a:p>
            <a:r>
              <a:rPr lang="en-US" dirty="0"/>
              <a:t>4 minutes to code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42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895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</a:t>
            </a:r>
          </a:p>
          <a:p>
            <a:r>
              <a:rPr lang="en-US" dirty="0"/>
              <a:t>2.5 minutes for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778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2.5 minutes</a:t>
            </a:r>
          </a:p>
          <a:p>
            <a:r>
              <a:rPr lang="en-US" dirty="0"/>
              <a:t>Hint: </a:t>
            </a:r>
            <a:r>
              <a:rPr lang="en-US" dirty="0" err="1"/>
              <a:t>fillColor</a:t>
            </a:r>
            <a:r>
              <a:rPr lang="en-US" dirty="0"/>
              <a:t> will be black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933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minute to explain and code</a:t>
            </a:r>
          </a:p>
          <a:p>
            <a:r>
              <a:rPr lang="en-US" dirty="0"/>
              <a:t>1 minute for questions</a:t>
            </a:r>
          </a:p>
          <a:p>
            <a:r>
              <a:rPr lang="en-US" dirty="0"/>
              <a:t>finish by 12:05, def no later than 12:10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0889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570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817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only really need the width</a:t>
            </a:r>
            <a:r>
              <a:rPr lang="en-US" baseline="0" dirty="0"/>
              <a:t> (or height)</a:t>
            </a:r>
            <a:r>
              <a:rPr lang="en-US" dirty="0"/>
              <a:t>,</a:t>
            </a:r>
            <a:r>
              <a:rPr lang="en-US" baseline="0" dirty="0"/>
              <a:t> x, and y</a:t>
            </a:r>
          </a:p>
          <a:p>
            <a:endParaRPr lang="en-US" baseline="0" dirty="0"/>
          </a:p>
          <a:p>
            <a:r>
              <a:rPr lang="en-US" baseline="0" dirty="0"/>
              <a:t>took ~6 minutes to draw this at home so let's say 10 for real life + questions, which conservatively is all we have time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1607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Extra practice for home!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531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more methods than we can show here</a:t>
            </a:r>
            <a:r>
              <a:rPr lang="en-US" baseline="0" dirty="0"/>
              <a:t> (we show important ones)</a:t>
            </a:r>
          </a:p>
          <a:p>
            <a:r>
              <a:rPr lang="en-US" baseline="0" dirty="0"/>
              <a:t>Common in software engineering to document code for others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150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018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98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they intersect, </a:t>
            </a:r>
            <a:r>
              <a:rPr lang="en-US" dirty="0" err="1"/>
              <a:t>getElementAt</a:t>
            </a:r>
            <a:r>
              <a:rPr lang="en-US" dirty="0"/>
              <a:t> gets the most recently added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5024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charset="0"/>
              </a:rPr>
              <a:t>This bit after new is called the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all variables</a:t>
            </a:r>
            <a:r>
              <a:rPr lang="en-US" baseline="0" dirty="0"/>
              <a:t> as you are used to!  This just explains the different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32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CS 106A, Lecture 12</a:t>
            </a:r>
            <a:br>
              <a:rPr lang="en-US" altLang="x-none" dirty="0"/>
            </a:br>
            <a:r>
              <a:rPr lang="en-US" altLang="x-none" dirty="0"/>
              <a:t>More 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/>
              <a:t>Art &amp; Science of Java</a:t>
            </a:r>
            <a:r>
              <a:rPr lang="en-US" altLang="x-none" sz="1500"/>
              <a:t>, 9.4</a:t>
            </a:r>
            <a:endParaRPr lang="en-US" altLang="x-none" sz="15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A1C66B-8D60-0E4B-9C85-9C6181670A0E}"/>
              </a:ext>
            </a:extLst>
          </p:cNvPr>
          <p:cNvSpPr/>
          <p:nvPr/>
        </p:nvSpPr>
        <p:spPr>
          <a:xfrm>
            <a:off x="4038600" y="5867400"/>
            <a:ext cx="4419600" cy="381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C02F27-A6AA-644A-987A-208693378D17}"/>
              </a:ext>
            </a:extLst>
          </p:cNvPr>
          <p:cNvSpPr/>
          <p:nvPr/>
        </p:nvSpPr>
        <p:spPr>
          <a:xfrm>
            <a:off x="0" y="4267200"/>
            <a:ext cx="91440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/>
              <a:t>Initialization 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b="1" i="1" dirty="0">
                <a:solidFill>
                  <a:srgbClr val="7030A0"/>
                </a:solidFill>
                <a:latin typeface="Consolas" panose="020B0609020204030204" pitchFamily="49" charset="0"/>
                <a:ea typeface="Courier" charset="0"/>
                <a:cs typeface="Consolas" panose="020B0609020204030204" pitchFamily="49" charset="0"/>
              </a:rPr>
              <a:t>new</a:t>
            </a:r>
            <a:r>
              <a:rPr lang="en-US" altLang="x-none" b="1" i="1" dirty="0">
                <a:latin typeface="Consolas" charset="0"/>
              </a:rPr>
              <a:t> type(...)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E435B1-1535-9345-89AB-C8589726D467}"/>
              </a:ext>
            </a:extLst>
          </p:cNvPr>
          <p:cNvCxnSpPr/>
          <p:nvPr/>
        </p:nvCxnSpPr>
        <p:spPr>
          <a:xfrm flipH="1">
            <a:off x="6248400" y="4953000"/>
            <a:ext cx="914400" cy="914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FC96D-274C-BB46-BA43-48E71E81CB54}"/>
              </a:ext>
            </a:extLst>
          </p:cNvPr>
          <p:cNvSpPr txBox="1"/>
          <p:nvPr/>
        </p:nvSpPr>
        <p:spPr>
          <a:xfrm>
            <a:off x="5867400" y="453796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Called a constructor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7BACE-8DB5-1E4D-91EA-5C85C19F27C3}"/>
              </a:ext>
            </a:extLst>
          </p:cNvPr>
          <p:cNvSpPr/>
          <p:nvPr/>
        </p:nvSpPr>
        <p:spPr>
          <a:xfrm>
            <a:off x="0" y="54864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/>
              <a:t>Example: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2570A-B262-194A-80C8-D109D6CCBA39}"/>
              </a:ext>
            </a:extLst>
          </p:cNvPr>
          <p:cNvSpPr txBox="1"/>
          <p:nvPr/>
        </p:nvSpPr>
        <p:spPr>
          <a:xfrm>
            <a:off x="2286536" y="4390523"/>
            <a:ext cx="4272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</a:t>
            </a:r>
            <a:r>
              <a:rPr lang="en-US" sz="2400" dirty="0" err="1"/>
              <a:t>UpperCamel</a:t>
            </a:r>
            <a:r>
              <a:rPr lang="en-US" dirty="0" err="1"/>
              <a:t>C</a:t>
            </a:r>
            <a:r>
              <a:rPr lang="en-US" sz="2400" dirty="0" err="1"/>
              <a:t>ase</a:t>
            </a:r>
            <a:r>
              <a:rPr lang="en-US" sz="2400" dirty="0"/>
              <a:t>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“dot syntax”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57200" y="5667699"/>
            <a:ext cx="8153400" cy="6362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23900" y="5785776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a</a:t>
            </a:r>
            <a:r>
              <a:rPr kumimoji="0" lang="en-US" altLang="en-US" sz="2000">
                <a:latin typeface="Times New Roman" charset="0"/>
              </a:rPr>
              <a:t>nd </a:t>
            </a:r>
            <a:r>
              <a:rPr kumimoji="0" lang="en-US" altLang="en-US" sz="2000" dirty="0">
                <a:latin typeface="Times New Roman" charset="0"/>
              </a:rPr>
              <a:t>more</a:t>
            </a:r>
            <a:r>
              <a:rPr kumimoji="0" lang="mr-IN" altLang="en-US" sz="2000" dirty="0">
                <a:latin typeface="Times New Roman" charset="0"/>
              </a:rPr>
              <a:t>…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AF9C5-F675-5644-A665-74C5F35D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" y="0"/>
            <a:ext cx="9124106" cy="68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family</a:t>
            </a:r>
            <a:r>
              <a:rPr kumimoji="0" lang="en-US" altLang="en-US" sz="2800" dirty="0">
                <a:latin typeface="Times New Roman" charset="0"/>
              </a:rPr>
              <a:t> is the name of a font family (e.g. “</a:t>
            </a:r>
            <a:r>
              <a:rPr kumimoji="0" lang="en-US" altLang="en-US" sz="2800" err="1">
                <a:latin typeface="Times New Roman" charset="0"/>
              </a:rPr>
              <a:t>SansSerif</a:t>
            </a:r>
            <a:r>
              <a:rPr kumimoji="0" lang="en-US" altLang="en-US" sz="2800">
                <a:latin typeface="Times New Roman" charset="0"/>
              </a:rPr>
              <a:t>”)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r>
              <a:rPr lang="en-US" dirty="0"/>
              <a:t> Methods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.getAscent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above its baseline.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.getDescent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below its baseline.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EBDB3-7D18-1143-BC57-088553EA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4999037"/>
            <a:ext cx="213360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61566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3139517"/>
            <a:chOff x="195" y="1583"/>
            <a:chExt cx="6138" cy="2180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397" y="2060"/>
              <a:ext cx="900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600">
                  <a:solidFill>
                    <a:srgbClr val="000000"/>
                  </a:solidFill>
                  <a:latin typeface="Consolas" charset="0"/>
                </a:rPr>
                <a:t>(?, ?)</a:t>
              </a:r>
              <a:endParaRPr lang="en-US" altLang="x-none" sz="26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289050"/>
            <a:ext cx="8839200" cy="4654550"/>
            <a:chOff x="195" y="1147"/>
            <a:chExt cx="6138" cy="3232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grpSp>
          <p:nvGrpSpPr>
            <p:cNvPr id="1222663" name="Group 7"/>
            <p:cNvGrpSpPr>
              <a:grpSpLocks/>
            </p:cNvGrpSpPr>
            <p:nvPr/>
          </p:nvGrpSpPr>
          <p:grpSpPr bwMode="auto">
            <a:xfrm>
              <a:off x="373" y="1147"/>
              <a:ext cx="5851" cy="631"/>
              <a:chOff x="277" y="1051"/>
              <a:chExt cx="5851" cy="631"/>
            </a:xfrm>
          </p:grpSpPr>
          <p:sp>
            <p:nvSpPr>
              <p:cNvPr id="1222664" name="Line 8"/>
              <p:cNvSpPr>
                <a:spLocks noChangeShapeType="1"/>
              </p:cNvSpPr>
              <p:nvPr/>
            </p:nvSpPr>
            <p:spPr bwMode="auto">
              <a:xfrm>
                <a:off x="277" y="1367"/>
                <a:ext cx="58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5" name="Text Box 9"/>
              <p:cNvSpPr txBox="1">
                <a:spLocks noChangeArrowheads="1"/>
              </p:cNvSpPr>
              <p:nvPr/>
            </p:nvSpPr>
            <p:spPr bwMode="auto">
              <a:xfrm>
                <a:off x="277" y="1051"/>
                <a:ext cx="5851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getWidth()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22667" name="Group 11"/>
            <p:cNvGrpSpPr>
              <a:grpSpLocks/>
            </p:cNvGrpSpPr>
            <p:nvPr/>
          </p:nvGrpSpPr>
          <p:grpSpPr bwMode="auto">
            <a:xfrm>
              <a:off x="1856" y="2834"/>
              <a:ext cx="2837" cy="912"/>
              <a:chOff x="1760" y="2738"/>
              <a:chExt cx="2837" cy="912"/>
            </a:xfrm>
          </p:grpSpPr>
          <p:sp>
            <p:nvSpPr>
              <p:cNvPr id="1222668" name="Line 12"/>
              <p:cNvSpPr>
                <a:spLocks noChangeShapeType="1"/>
              </p:cNvSpPr>
              <p:nvPr/>
            </p:nvSpPr>
            <p:spPr bwMode="auto">
              <a:xfrm>
                <a:off x="1760" y="3195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9" name="Text Box 13"/>
              <p:cNvSpPr txBox="1">
                <a:spLocks noChangeArrowheads="1"/>
              </p:cNvSpPr>
              <p:nvPr/>
            </p:nvSpPr>
            <p:spPr bwMode="auto">
              <a:xfrm>
                <a:off x="1760" y="2738"/>
                <a:ext cx="2837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     W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2671" name="Group 15"/>
            <p:cNvGrpSpPr>
              <a:grpSpLocks/>
            </p:cNvGrpSpPr>
            <p:nvPr/>
          </p:nvGrpSpPr>
          <p:grpSpPr bwMode="auto">
            <a:xfrm>
              <a:off x="373" y="2033"/>
              <a:ext cx="2837" cy="631"/>
              <a:chOff x="277" y="1937"/>
              <a:chExt cx="2837" cy="631"/>
            </a:xfrm>
          </p:grpSpPr>
          <p:sp>
            <p:nvSpPr>
              <p:cNvPr id="1222672" name="Line 16"/>
              <p:cNvSpPr>
                <a:spLocks noChangeShapeType="1"/>
              </p:cNvSpPr>
              <p:nvPr/>
            </p:nvSpPr>
            <p:spPr bwMode="auto">
              <a:xfrm>
                <a:off x="277" y="2253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3" name="Text Box 17"/>
              <p:cNvSpPr txBox="1">
                <a:spLocks noChangeArrowheads="1"/>
              </p:cNvSpPr>
              <p:nvPr/>
            </p:nvSpPr>
            <p:spPr bwMode="auto">
              <a:xfrm>
                <a:off x="277" y="1937"/>
                <a:ext cx="2837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 err="1">
                    <a:solidFill>
                      <a:srgbClr val="000000"/>
                    </a:solidFill>
                    <a:latin typeface="Consolas" charset="0"/>
                  </a:rPr>
                  <a:t>getWidth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() / 2.0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grpSp>
          <p:nvGrpSpPr>
            <p:cNvPr id="1222674" name="Group 18"/>
            <p:cNvGrpSpPr>
              <a:grpSpLocks/>
            </p:cNvGrpSpPr>
            <p:nvPr/>
          </p:nvGrpSpPr>
          <p:grpSpPr bwMode="auto">
            <a:xfrm>
              <a:off x="1856" y="3073"/>
              <a:ext cx="1242" cy="712"/>
              <a:chOff x="1760" y="2977"/>
              <a:chExt cx="1242" cy="712"/>
            </a:xfrm>
          </p:grpSpPr>
          <p:sp>
            <p:nvSpPr>
              <p:cNvPr id="1222675" name="Line 19"/>
              <p:cNvSpPr>
                <a:spLocks noChangeShapeType="1"/>
              </p:cNvSpPr>
              <p:nvPr/>
            </p:nvSpPr>
            <p:spPr bwMode="auto">
              <a:xfrm>
                <a:off x="1760" y="3335"/>
                <a:ext cx="12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6" name="Text Box 20"/>
              <p:cNvSpPr txBox="1">
                <a:spLocks noChangeArrowheads="1"/>
              </p:cNvSpPr>
              <p:nvPr/>
            </p:nvSpPr>
            <p:spPr bwMode="auto">
              <a:xfrm>
                <a:off x="1760" y="2977"/>
                <a:ext cx="1242" cy="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   W / 2.0  </a:t>
                </a:r>
              </a:p>
            </p:txBody>
          </p:sp>
        </p:grp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x value = </a:t>
              </a:r>
              <a:r>
                <a:rPr lang="en-US" altLang="x-none" sz="2500" dirty="0" err="1">
                  <a:solidFill>
                    <a:srgbClr val="000000"/>
                  </a:solidFill>
                  <a:latin typeface="Consolas" charset="0"/>
                </a:rPr>
                <a:t>getWidth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 W / 2.0</a:t>
              </a: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4026647"/>
            <a:chOff x="195" y="1583"/>
            <a:chExt cx="6138" cy="2796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5" name="Text Box 9"/>
            <p:cNvSpPr txBox="1">
              <a:spLocks noChangeArrowheads="1"/>
            </p:cNvSpPr>
            <p:nvPr/>
          </p:nvSpPr>
          <p:spPr bwMode="auto">
            <a:xfrm rot="5400000">
              <a:off x="5139" y="2495"/>
              <a:ext cx="137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75492" rIns="90000" bIns="45000" anchor="ctr" anchorCtr="1">
              <a:spAutoFit/>
            </a:bodyPr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 dirty="0" err="1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200" dirty="0">
                  <a:solidFill>
                    <a:srgbClr val="000000"/>
                  </a:solidFill>
                  <a:latin typeface="Consolas" charset="0"/>
                </a:rPr>
                <a:t>()</a:t>
              </a: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y value = </a:t>
              </a:r>
              <a:r>
                <a:rPr lang="en-US" altLang="x-none" sz="2500" dirty="0" err="1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 H / 2.0</a:t>
              </a: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839200" y="2372501"/>
            <a:ext cx="9013" cy="265669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71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69849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GCompound</a:t>
            </a:r>
          </a:p>
        </p:txBody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A </a:t>
            </a:r>
            <a:r>
              <a:rPr lang="en-US" altLang="x-none" b="1" dirty="0" err="1"/>
              <a:t>GCompound</a:t>
            </a:r>
            <a:r>
              <a:rPr lang="en-US" altLang="x-none" dirty="0"/>
              <a:t> contains other </a:t>
            </a:r>
            <a:r>
              <a:rPr lang="en-US" altLang="x-none" dirty="0" err="1"/>
              <a:t>GObjects</a:t>
            </a:r>
            <a:r>
              <a:rPr lang="en-US" altLang="x-none" dirty="0"/>
              <a:t>. It’s useful when you want to do one operation on multiple </a:t>
            </a:r>
            <a:r>
              <a:rPr lang="en-US" altLang="x-none" dirty="0" err="1"/>
              <a:t>GObjects</a:t>
            </a:r>
            <a:r>
              <a:rPr lang="en-US" altLang="x-none" dirty="0"/>
              <a:t> at the same time.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compound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>
                <a:latin typeface="Consolas" charset="0"/>
              </a:rPr>
              <a:t>add(</a:t>
            </a:r>
            <a:r>
              <a:rPr lang="en-US" altLang="x-none" b="1" i="1" dirty="0">
                <a:latin typeface="Consolas" charset="0"/>
              </a:rPr>
              <a:t>compound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defRPr/>
            </a:pPr>
            <a:r>
              <a:rPr lang="en-US" altLang="x-none" dirty="0"/>
              <a:t>You can make a </a:t>
            </a: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/>
              <a:t> to represent a car.</a:t>
            </a:r>
          </a:p>
        </p:txBody>
      </p:sp>
      <p:pic>
        <p:nvPicPr>
          <p:cNvPr id="1249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GCompound</a:t>
            </a:r>
            <a:endParaRPr lang="en-US" altLang="x-none" dirty="0"/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None/>
            </a:pPr>
            <a:r>
              <a:rPr lang="en-US" altLang="x-none" sz="1800" dirty="0" err="1">
                <a:latin typeface="Consolas" charset="0"/>
              </a:rPr>
              <a:t>setBackground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Color.YELLOW</a:t>
            </a:r>
            <a:r>
              <a:rPr lang="en-US" altLang="x-none" sz="1800" dirty="0">
                <a:latin typeface="Consolas" charset="0"/>
              </a:rPr>
              <a:t>);</a:t>
            </a:r>
            <a:endParaRPr lang="en-US" altLang="x-none" sz="1800" b="1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GCompound</a:t>
            </a:r>
            <a:r>
              <a:rPr lang="en-US" altLang="x-none" sz="1800" b="1" dirty="0">
                <a:latin typeface="Consolas" charset="0"/>
              </a:rPr>
              <a:t> car = new </a:t>
            </a:r>
            <a:r>
              <a:rPr lang="en-US" altLang="x-none" sz="1800" b="1" dirty="0" err="1">
                <a:latin typeface="Consolas" charset="0"/>
              </a:rPr>
              <a:t>GCompound</a:t>
            </a:r>
            <a:r>
              <a:rPr lang="en-US" altLang="x-none" sz="1800" b="1" dirty="0">
                <a:latin typeface="Consolas" charset="0"/>
              </a:rPr>
              <a:t>();</a:t>
            </a:r>
            <a:endParaRPr lang="en-US" altLang="x-none" sz="1800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1800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body.setFilled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body.setFillColor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(body);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wheel1.setFilled(true);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wheel1.setFillColor(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(wheel1);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wheel2.setFilled(true);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wheel2.setFillColor(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(wheel2);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windshield.setFilled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windshield.setFillColor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(windshield);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>
                <a:latin typeface="Consolas" charset="0"/>
              </a:rPr>
              <a:t>add(car);	// at  0,0!  Where we want this “sub-canvas” to go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6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6060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Graphics Program ”Getters”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Methods of graphical objects that return values:</a:t>
            </a:r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 Swapping the x/y coordinates of a shape: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GRect rect = new GRect(...);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rx = rect.getX();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ry = rect.getY();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rect.setLocation(ry, rx);</a:t>
            </a:r>
          </a:p>
        </p:txBody>
      </p:sp>
      <p:graphicFrame>
        <p:nvGraphicFramePr>
          <p:cNvPr id="1232900" name="Group 4"/>
          <p:cNvGraphicFramePr>
            <a:graphicFrameLocks noGrp="1"/>
          </p:cNvGraphicFramePr>
          <p:nvPr/>
        </p:nvGraphicFramePr>
        <p:xfrm>
          <a:off x="533400" y="1828800"/>
          <a:ext cx="8077200" cy="256032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outline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.getFillColor()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interior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left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top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.getWidth()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wide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tall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31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05744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Checkerboard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Checkerboard </a:t>
            </a:r>
            <a:r>
              <a:rPr lang="en-US" altLang="x-none" dirty="0"/>
              <a:t>that draws</a:t>
            </a:r>
            <a:br>
              <a:rPr lang="en-US" altLang="x-none" dirty="0"/>
            </a:br>
            <a:r>
              <a:rPr lang="en-US" altLang="x-none" dirty="0"/>
              <a:t>a checkerboard pattern using </a:t>
            </a:r>
            <a:r>
              <a:rPr lang="en-US" altLang="x-none" dirty="0" err="1"/>
              <a:t>GRects</a:t>
            </a:r>
            <a:r>
              <a:rPr lang="en-US" altLang="x-none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914263" cy="4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3905"/>
            <a:ext cx="8348870" cy="60350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223580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410261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184161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001000" cy="5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1209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Stoplights</a:t>
            </a:r>
          </a:p>
        </p:txBody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200" dirty="0"/>
              <a:t>How would you make a method for drawing stoplights of different locations and sizes?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72" y="2133600"/>
            <a:ext cx="5607455" cy="50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2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Stoplights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1587500" cy="46355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00600" y="3232150"/>
            <a:ext cx="3352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3200" dirty="0"/>
              <a:t>What information do we need in order to draw this?</a:t>
            </a:r>
          </a:p>
        </p:txBody>
      </p:sp>
    </p:spTree>
    <p:extLst>
      <p:ext uri="{BB962C8B-B14F-4D97-AF65-F5344CB8AC3E}">
        <p14:creationId xmlns:p14="http://schemas.microsoft.com/office/powerpoint/2010/main" val="178140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623317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/>
              <a:t>Next time: Animation</a:t>
            </a:r>
          </a:p>
        </p:txBody>
      </p:sp>
    </p:spTree>
    <p:extLst>
      <p:ext uri="{BB962C8B-B14F-4D97-AF65-F5344CB8AC3E}">
        <p14:creationId xmlns:p14="http://schemas.microsoft.com/office/powerpoint/2010/main" val="1657662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Extra Practice: Line Art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x-none" dirty="0"/>
              <a:t>Write a graphical program </a:t>
            </a:r>
            <a:r>
              <a:rPr lang="en-US" altLang="x-none" b="1" dirty="0" err="1"/>
              <a:t>LineArt</a:t>
            </a:r>
            <a:r>
              <a:rPr lang="en-US" altLang="x-none" dirty="0"/>
              <a:t> that draws a series of lines (see lecture code for solution):</a:t>
            </a:r>
            <a:endParaRPr lang="en-US" altLang="x-none" sz="800" dirty="0"/>
          </a:p>
          <a:p>
            <a:r>
              <a:rPr lang="en-US" altLang="x-none" dirty="0"/>
              <a:t>Outer square is at (10, 30) and size 200x200</a:t>
            </a:r>
          </a:p>
          <a:p>
            <a:r>
              <a:rPr lang="en-US" altLang="x-none" dirty="0"/>
              <a:t>each line is 10px apart in each dimension</a:t>
            </a:r>
          </a:p>
          <a:p>
            <a:pPr lvl="1">
              <a:buFontTx/>
              <a:buNone/>
            </a:pPr>
            <a:endParaRPr lang="en-US" altLang="x-none" sz="1000" i="1" dirty="0"/>
          </a:p>
          <a:p>
            <a:pPr lvl="1">
              <a:buFontTx/>
              <a:buNone/>
            </a:pPr>
            <a:r>
              <a:rPr lang="en-US" altLang="x-none" i="1" dirty="0"/>
              <a:t>coordinates of top-left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(10, 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(200, 30) to (10, 40)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(190, 30) to (10, 50)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(20, 30) to (10, 220)</a:t>
            </a:r>
          </a:p>
          <a:p>
            <a:pPr lvl="1">
              <a:lnSpc>
                <a:spcPct val="80000"/>
              </a:lnSpc>
            </a:pPr>
            <a:endParaRPr lang="en-US" altLang="x-none" sz="1400" dirty="0"/>
          </a:p>
          <a:p>
            <a:pPr lvl="1">
              <a:buFontTx/>
              <a:buNone/>
            </a:pPr>
            <a:r>
              <a:rPr lang="en-US" altLang="x-none" i="1" dirty="0"/>
              <a:t>coordinates of bottom-right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(210,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40) to (200,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220) to (20, 230)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1622" r="14815" b="11111"/>
          <a:stretch>
            <a:fillRect/>
          </a:stretch>
        </p:blipFill>
        <p:spPr bwMode="auto">
          <a:xfrm>
            <a:off x="5257800" y="2971800"/>
            <a:ext cx="3343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49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Announcements: Docs</a:t>
            </a:r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Click the "</a:t>
            </a:r>
            <a:r>
              <a:rPr lang="en-US" altLang="x-none" b="1" dirty="0"/>
              <a:t>Stanford Library Docs</a:t>
            </a:r>
            <a:r>
              <a:rPr lang="en-US" altLang="x-none" dirty="0"/>
              <a:t>" link in the 106A website sidebar.</a:t>
            </a:r>
          </a:p>
          <a:p>
            <a:pPr lvl="1"/>
            <a:r>
              <a:rPr lang="en-US" altLang="x-none" dirty="0"/>
              <a:t>This site lists every kind of object in the Stanford libraries.</a:t>
            </a:r>
          </a:p>
          <a:p>
            <a:pPr lvl="1"/>
            <a:r>
              <a:rPr lang="en-US" altLang="x-none" dirty="0"/>
              <a:t>Click an object type on the left and see its behavior on the right.</a:t>
            </a:r>
          </a:p>
          <a:p>
            <a:pPr lvl="1"/>
            <a:r>
              <a:rPr lang="en-US" altLang="x-none" dirty="0"/>
              <a:t>These kinds of pages exist for Stanford libraries and standard Java.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5638800" cy="37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Announcements: Midterm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2F37872-4B19-9F4F-A495-8B539D166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8839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x-none" dirty="0"/>
              <a:t>Midterm is next Monday 7/23 from 7PM-9PM in Hewlett 200</a:t>
            </a:r>
          </a:p>
          <a:p>
            <a:pPr eaLnBrk="1" hangingPunct="1">
              <a:defRPr/>
            </a:pPr>
            <a:r>
              <a:rPr lang="en-US" altLang="x-none" dirty="0"/>
              <a:t>You will need your own laptop</a:t>
            </a:r>
          </a:p>
          <a:p>
            <a:pPr lvl="1" eaLnBrk="1" hangingPunct="1">
              <a:defRPr/>
            </a:pPr>
            <a:r>
              <a:rPr lang="en-US" altLang="x-none" sz="2400" dirty="0"/>
              <a:t>Email Annie right away if you need us to get you a loaner laptop </a:t>
            </a:r>
          </a:p>
          <a:p>
            <a:pPr eaLnBrk="1" hangingPunct="1">
              <a:defRPr/>
            </a:pPr>
            <a:r>
              <a:rPr lang="en-US" altLang="x-none" dirty="0"/>
              <a:t>Before the exam, you will need to download two things from the website’s midterm page (neither download is ready yet, but soon):</a:t>
            </a:r>
          </a:p>
          <a:p>
            <a:pPr lvl="1" eaLnBrk="1" hangingPunct="1">
              <a:defRPr/>
            </a:pPr>
            <a:r>
              <a:rPr lang="en-US" altLang="x-none" sz="2400" dirty="0"/>
              <a:t>A program called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, which you will use to take the exam</a:t>
            </a:r>
          </a:p>
          <a:p>
            <a:pPr lvl="1" eaLnBrk="1" hangingPunct="1">
              <a:defRPr/>
            </a:pPr>
            <a:r>
              <a:rPr lang="en-US" altLang="x-none" sz="2400" dirty="0"/>
              <a:t>An encrypted file that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 will read to show you the exam</a:t>
            </a:r>
          </a:p>
          <a:p>
            <a:pPr lvl="2" eaLnBrk="1" hangingPunct="1">
              <a:defRPr/>
            </a:pPr>
            <a:r>
              <a:rPr lang="en-US" altLang="x-none" sz="2400" dirty="0"/>
              <a:t>You will get the decryption password during the exam</a:t>
            </a:r>
          </a:p>
          <a:p>
            <a:pPr eaLnBrk="1" hangingPunct="1">
              <a:defRPr/>
            </a:pPr>
            <a:r>
              <a:rPr lang="en-US" altLang="x-none" dirty="0"/>
              <a:t>See the midterm page for practice exams and study strategies</a:t>
            </a:r>
          </a:p>
          <a:p>
            <a:pPr lvl="1" eaLnBrk="1" hangingPunct="1">
              <a:defRPr/>
            </a:pPr>
            <a:r>
              <a:rPr lang="en-US" altLang="x-none" sz="2400" dirty="0"/>
              <a:t>All lectures through this Thursday are fair game for the exam</a:t>
            </a:r>
          </a:p>
          <a:p>
            <a:pPr lvl="1" eaLnBrk="1" hangingPunct="1">
              <a:defRPr/>
            </a:pPr>
            <a:r>
              <a:rPr lang="en-US" altLang="x-none" sz="2400" dirty="0"/>
              <a:t>The first practice is last summer’s midterm—it is hard!</a:t>
            </a:r>
          </a:p>
          <a:p>
            <a:pPr lvl="1" eaLnBrk="1" hangingPunct="1">
              <a:defRPr/>
            </a:pPr>
            <a:r>
              <a:rPr lang="en-US" altLang="x-none" sz="2400" dirty="0"/>
              <a:t>The second uses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 but covers material we haven’t seen</a:t>
            </a:r>
          </a:p>
        </p:txBody>
      </p:sp>
    </p:spTree>
    <p:extLst>
      <p:ext uri="{BB962C8B-B14F-4D97-AF65-F5344CB8AC3E}">
        <p14:creationId xmlns:p14="http://schemas.microsoft.com/office/powerpoint/2010/main" val="161785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40174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16926</TotalTime>
  <Words>1948</Words>
  <Application>Microsoft Macintosh PowerPoint</Application>
  <PresentationFormat>On-screen Show (4:3)</PresentationFormat>
  <Paragraphs>402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Times</vt:lpstr>
      <vt:lpstr>Times New Roman</vt:lpstr>
      <vt:lpstr>Verdana</vt:lpstr>
      <vt:lpstr>Default Design</vt:lpstr>
      <vt:lpstr>CS 106A, Lecture 12 More Graphics</vt:lpstr>
      <vt:lpstr>PowerPoint Presentation</vt:lpstr>
      <vt:lpstr>Plan For Today</vt:lpstr>
      <vt:lpstr>Plan For Today</vt:lpstr>
      <vt:lpstr>Announcements: Docs</vt:lpstr>
      <vt:lpstr>Announcements: Midterm</vt:lpstr>
      <vt:lpstr>Plan For Today</vt:lpstr>
      <vt:lpstr>The Graphics Canvas</vt:lpstr>
      <vt:lpstr>Collage Model</vt:lpstr>
      <vt:lpstr>Graphical Objects</vt:lpstr>
      <vt:lpstr>Graphical Objects</vt:lpstr>
      <vt:lpstr>Primitives vs. Objects</vt:lpstr>
      <vt:lpstr>Methods on Graphics Objects</vt:lpstr>
      <vt:lpstr>GObject Methods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GraphicsProgram Methods</vt:lpstr>
      <vt:lpstr>Recap Practice: Centering</vt:lpstr>
      <vt:lpstr>Recap Practice: Centering</vt:lpstr>
      <vt:lpstr>Recap Practice: Centering</vt:lpstr>
      <vt:lpstr>Plan For Today</vt:lpstr>
      <vt:lpstr>GCompound</vt:lpstr>
      <vt:lpstr>GCompound</vt:lpstr>
      <vt:lpstr>Plan For Today</vt:lpstr>
      <vt:lpstr>Graphics Program ”Getters”</vt:lpstr>
      <vt:lpstr>Plan For Today</vt:lpstr>
      <vt:lpstr>Practice: Checkerboard</vt:lpstr>
      <vt:lpstr>Milestone 1</vt:lpstr>
      <vt:lpstr>Milestone 2</vt:lpstr>
      <vt:lpstr>Milestone 3</vt:lpstr>
      <vt:lpstr>Milestone 3</vt:lpstr>
      <vt:lpstr>Plan For Today</vt:lpstr>
      <vt:lpstr>Practice: Stoplights</vt:lpstr>
      <vt:lpstr>Practice: Stoplights</vt:lpstr>
      <vt:lpstr>Recap</vt:lpstr>
      <vt:lpstr>Extra Practice: Line Art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920</cp:revision>
  <cp:lastPrinted>2018-07-16T04:11:19Z</cp:lastPrinted>
  <dcterms:created xsi:type="dcterms:W3CDTF">2008-06-28T20:57:21Z</dcterms:created>
  <dcterms:modified xsi:type="dcterms:W3CDTF">2018-07-16T05:05:52Z</dcterms:modified>
</cp:coreProperties>
</file>